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66" r:id="rId2"/>
  </p:sldMasterIdLst>
  <p:notesMasterIdLst>
    <p:notesMasterId r:id="rId20"/>
  </p:notesMasterIdLst>
  <p:handoutMasterIdLst>
    <p:handoutMasterId r:id="rId21"/>
  </p:handoutMasterIdLst>
  <p:sldIdLst>
    <p:sldId id="277" r:id="rId3"/>
    <p:sldId id="276" r:id="rId4"/>
    <p:sldId id="259" r:id="rId5"/>
    <p:sldId id="257" r:id="rId6"/>
    <p:sldId id="278" r:id="rId7"/>
    <p:sldId id="279" r:id="rId8"/>
    <p:sldId id="262" r:id="rId9"/>
    <p:sldId id="263" r:id="rId10"/>
    <p:sldId id="265" r:id="rId11"/>
    <p:sldId id="266" r:id="rId12"/>
    <p:sldId id="268" r:id="rId13"/>
    <p:sldId id="270" r:id="rId14"/>
    <p:sldId id="269" r:id="rId15"/>
    <p:sldId id="271" r:id="rId16"/>
    <p:sldId id="272" r:id="rId17"/>
    <p:sldId id="273" r:id="rId18"/>
    <p:sldId id="280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008000"/>
    <a:srgbClr val="00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78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106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5082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CC2D142-2B0B-447E-B3C7-D30A5B2588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286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r" eaLnBrk="0" hangingPunct="0"/>
            <a:fld id="{DFB74C95-EE23-476F-88EE-D4FE2E1130EB}" type="slidenum">
              <a:rPr lang="en-US" sz="1200">
                <a:latin typeface="Times" pitchFamily="1" charset="0"/>
              </a:rPr>
              <a:pPr algn="r" eaLnBrk="0" hangingPunct="0"/>
              <a:t>1</a:t>
            </a:fld>
            <a:endParaRPr lang="en-US" sz="1200">
              <a:latin typeface="Times" pitchFamily="1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r" eaLnBrk="0" hangingPunct="0"/>
            <a:fld id="{35208930-F579-4C8D-8B7B-684C0771F612}" type="slidenum">
              <a:rPr lang="en-US" sz="1200">
                <a:latin typeface="Times" pitchFamily="1" charset="0"/>
              </a:rPr>
              <a:pPr algn="r" eaLnBrk="0" hangingPunct="0"/>
              <a:t>17</a:t>
            </a:fld>
            <a:endParaRPr lang="en-US" sz="1200">
              <a:latin typeface="Times" pitchFamily="1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r" eaLnBrk="0" hangingPunct="0"/>
            <a:fld id="{DFCC6E82-8517-459D-9DD1-FBA408E6DE0B}" type="slidenum">
              <a:rPr lang="en-US" sz="1200">
                <a:latin typeface="Times" pitchFamily="1" charset="0"/>
              </a:rPr>
              <a:pPr algn="r" eaLnBrk="0" hangingPunct="0"/>
              <a:t>5</a:t>
            </a:fld>
            <a:endParaRPr lang="en-US" sz="1200">
              <a:latin typeface="Times" pitchFamily="1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r" eaLnBrk="0" hangingPunct="0"/>
            <a:fld id="{E25886D2-1B4A-499E-AAA5-D51DD4E07865}" type="slidenum">
              <a:rPr lang="en-US" sz="1200">
                <a:latin typeface="Times" pitchFamily="1" charset="0"/>
              </a:rPr>
              <a:pPr algn="r" eaLnBrk="0" hangingPunct="0"/>
              <a:t>6</a:t>
            </a:fld>
            <a:endParaRPr lang="en-US" sz="1200">
              <a:latin typeface="Times" pitchFamily="1" charset="0"/>
            </a:endParaRPr>
          </a:p>
        </p:txBody>
      </p:sp>
      <p:sp>
        <p:nvSpPr>
          <p:cNvPr id="5837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2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0F6916B-63FA-485C-85B7-C4A7C9FC3E6C}" type="slidenum">
              <a:rPr lang="en-US">
                <a:latin typeface="Times" pitchFamily="1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>
              <a:latin typeface="Times" pitchFamily="1" charset="0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58010F3-04F8-4EF2-A187-02FC9423B547}" type="slidenum">
              <a:rPr lang="en-US">
                <a:latin typeface="Times" pitchFamily="1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latin typeface="Times" pitchFamily="1" charset="0"/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0BE9D1E-88B3-4E6D-8555-0765C78A3B1C}" type="slidenum">
              <a:rPr lang="en-US">
                <a:latin typeface="Times" pitchFamily="1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>
              <a:latin typeface="Times" pitchFamily="1" charset="0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5B8BEAC-BEA4-44C1-B375-8C8A607E265D}" type="slidenum">
              <a:rPr lang="en-US">
                <a:latin typeface="Times" pitchFamily="1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>
              <a:latin typeface="Times" pitchFamily="1" charset="0"/>
            </a:endParaRPr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Centromeres are segments of DNA which have long series of tandem repeats = 100,000s of bases long. The sequence of the repeated bases is quite variable.  It has proven difficult to sequence.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25A6075-3057-4D25-9F9C-4809F9FA1C11}" type="slidenum">
              <a:rPr lang="en-US">
                <a:latin typeface="Times" pitchFamily="1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>
              <a:latin typeface="Times" pitchFamily="1" charset="0"/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8C2DE0B-7B96-44F7-8173-9FF56BBC9EAD}" type="slidenum">
              <a:rPr lang="en-US">
                <a:latin typeface="Times" pitchFamily="1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>
              <a:latin typeface="Times" pitchFamily="1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Division of cytoplasm happens quickly.</a:t>
            </a:r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2007-2008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2007-2008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2007-2008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6ECCE-D6F9-4AD9-B333-E950B5C92A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8482D-3BF5-4760-99D7-68673F69DB20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F8178-05DA-4221-A240-31913EAD606E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2BBB9-E9A7-489E-AFB0-AF6682339844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B85F4-B9CD-4895-967D-DA1BD3C19E4E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64EC7-37CA-4D30-918F-3A5EDD48AD05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CF625-1EAE-4F1C-A1D9-C9771F9D36A2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18A1A-E086-41DB-BB2A-E690BAFCDB12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2007-2008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0DF9F-BE45-4956-B146-3BBADC4CA78C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EEF14-D4CA-41DD-94D3-D209CDF00172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7633A-E451-4786-A9C1-D82491D713B0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43754-4A12-4F6E-BFD8-66FFFE4002A5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2007-2008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2007-2008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2007-2008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2007-2008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2007-2008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2007-2008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2007-2008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latin typeface="Times" pitchFamily="1" charset="0"/>
            </a:endParaRPr>
          </a:p>
        </p:txBody>
      </p:sp>
      <p:sp>
        <p:nvSpPr>
          <p:cNvPr id="49155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/>
          </a:p>
        </p:txBody>
      </p:sp>
      <p:grpSp>
        <p:nvGrpSpPr>
          <p:cNvPr id="49156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9157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58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59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2400"/>
            </a:p>
          </p:txBody>
        </p:sp>
      </p:grpSp>
      <p:grpSp>
        <p:nvGrpSpPr>
          <p:cNvPr id="49160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9161" name="Line 80"/>
            <p:cNvSpPr>
              <a:spLocks noChangeShapeType="1"/>
            </p:cNvSpPr>
            <p:nvPr userDrawn="1"/>
          </p:nvSpPr>
          <p:spPr bwMode="auto">
            <a:xfrm>
              <a:off x="242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62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63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2400"/>
            </a:p>
          </p:txBody>
        </p:sp>
      </p:grpSp>
      <p:sp>
        <p:nvSpPr>
          <p:cNvPr id="49164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 b="1"/>
              <a:t>AP Biology</a:t>
            </a:r>
            <a:endParaRPr lang="en-US" sz="2400">
              <a:latin typeface="Times" pitchFamily="1" charset="0"/>
            </a:endParaRPr>
          </a:p>
        </p:txBody>
      </p:sp>
      <p:sp>
        <p:nvSpPr>
          <p:cNvPr id="4916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916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/>
            </a:lvl1pPr>
          </a:lstStyle>
          <a:p>
            <a:pPr>
              <a:defRPr/>
            </a:pPr>
            <a:r>
              <a:rPr lang="en-US"/>
              <a:t>2007-2008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70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2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2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4275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pPr>
              <a:defRPr/>
            </a:pPr>
            <a:fld id="{D211EB2B-339B-46D5-886A-9EC0C6A7D653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hlink"/>
              </a:solidFill>
            </a:endParaRPr>
          </a:p>
        </p:txBody>
      </p:sp>
      <p:sp>
        <p:nvSpPr>
          <p:cNvPr id="5427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7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7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/>
          </a:p>
        </p:txBody>
      </p:sp>
      <p:sp>
        <p:nvSpPr>
          <p:cNvPr id="5428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latin typeface="Times" pitchFamily="1" charset="0"/>
            </a:endParaRPr>
          </a:p>
        </p:txBody>
      </p:sp>
      <p:sp>
        <p:nvSpPr>
          <p:cNvPr id="5428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/>
          </a:p>
        </p:txBody>
      </p:sp>
      <p:sp>
        <p:nvSpPr>
          <p:cNvPr id="54282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 b="1"/>
              <a:t>AP Biology</a:t>
            </a:r>
            <a:endParaRPr lang="en-US" sz="2400">
              <a:latin typeface="Times" pitchFamily="1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2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2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.wmf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69"/>
          <p:cNvSpPr txBox="1">
            <a:spLocks noGrp="1" noChangeArrowheads="1"/>
          </p:cNvSpPr>
          <p:nvPr/>
        </p:nvSpPr>
        <p:spPr bwMode="auto">
          <a:xfrm>
            <a:off x="6934200" y="6264275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1400" b="1"/>
              <a:t>2007-2008</a:t>
            </a:r>
            <a:endParaRPr lang="en-US" sz="140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990600" y="2209800"/>
            <a:ext cx="7239000" cy="2438400"/>
          </a:xfrm>
        </p:spPr>
        <p:txBody>
          <a:bodyPr anchor="b"/>
          <a:lstStyle/>
          <a:p>
            <a:pPr>
              <a:lnSpc>
                <a:spcPct val="120000"/>
              </a:lnSpc>
            </a:pPr>
            <a:r>
              <a:rPr lang="en-US" sz="4000">
                <a:latin typeface="Footlight MT Light" pitchFamily="18" charset="0"/>
              </a:rPr>
              <a:t>Biology is the only subject in which </a:t>
            </a:r>
            <a:r>
              <a:rPr lang="en-US" sz="4000">
                <a:solidFill>
                  <a:srgbClr val="CC0000"/>
                </a:solidFill>
                <a:latin typeface="Footlight MT Light" pitchFamily="18" charset="0"/>
              </a:rPr>
              <a:t>multiplication</a:t>
            </a:r>
            <a:r>
              <a:rPr lang="en-US" sz="4000">
                <a:latin typeface="Footlight MT Light" pitchFamily="18" charset="0"/>
              </a:rPr>
              <a:t> is the same thing as </a:t>
            </a:r>
            <a:r>
              <a:rPr lang="en-US" sz="4000">
                <a:solidFill>
                  <a:srgbClr val="CC0000"/>
                </a:solidFill>
                <a:latin typeface="Footlight MT Light" pitchFamily="18" charset="0"/>
              </a:rPr>
              <a:t>division</a:t>
            </a:r>
            <a:r>
              <a:rPr lang="en-US" sz="4000">
                <a:latin typeface="Footlight MT Light" pitchFamily="18" charset="0"/>
              </a:rPr>
              <a:t>…</a:t>
            </a:r>
            <a:endParaRPr lang="en-US"/>
          </a:p>
        </p:txBody>
      </p:sp>
      <p:pic>
        <p:nvPicPr>
          <p:cNvPr id="50180" name="Picture 3"/>
          <p:cNvPicPr>
            <a:picLocks noChangeAspect="1" noChangeArrowheads="1"/>
          </p:cNvPicPr>
          <p:nvPr/>
        </p:nvPicPr>
        <p:blipFill>
          <a:blip r:embed="rId3"/>
          <a:srcRect r="900" b="1329"/>
          <a:stretch>
            <a:fillRect/>
          </a:stretch>
        </p:blipFill>
        <p:spPr bwMode="auto">
          <a:xfrm>
            <a:off x="5362575" y="4268788"/>
            <a:ext cx="3622675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4"/>
          <a:srcRect l="9000" t="40800" r="53999" b="30000"/>
          <a:stretch>
            <a:fillRect/>
          </a:stretch>
        </p:blipFill>
        <p:spPr bwMode="auto">
          <a:xfrm>
            <a:off x="203200" y="447675"/>
            <a:ext cx="3157538" cy="1868488"/>
          </a:xfrm>
          <a:prstGeom prst="rect">
            <a:avLst/>
          </a:prstGeom>
          <a:noFill/>
          <a:ln w="9525">
            <a:solidFill>
              <a:srgbClr val="0F116A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3"/>
          <a:srcRect b="3600"/>
          <a:stretch>
            <a:fillRect/>
          </a:stretch>
        </p:blipFill>
        <p:spPr bwMode="auto">
          <a:xfrm>
            <a:off x="5473700" y="990600"/>
            <a:ext cx="3590925" cy="542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3"/>
          <p:cNvSpPr>
            <a:spLocks noGrp="1" noChangeArrowheads="1"/>
          </p:cNvSpPr>
          <p:nvPr>
            <p:ph type="title"/>
          </p:nvPr>
        </p:nvSpPr>
        <p:spPr>
          <a:xfrm>
            <a:off x="523875" y="762693"/>
            <a:ext cx="7026275" cy="725488"/>
          </a:xfrm>
        </p:spPr>
        <p:txBody>
          <a:bodyPr/>
          <a:lstStyle/>
          <a:p>
            <a:r>
              <a:rPr lang="en-US" dirty="0" smtClean="0"/>
              <a:t>Mitotic Chromosome </a:t>
            </a:r>
          </a:p>
        </p:txBody>
      </p:sp>
      <p:sp>
        <p:nvSpPr>
          <p:cNvPr id="387076" name="Rectangle 4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523875" y="1454150"/>
            <a:ext cx="5287963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F116A"/>
              </a:buClr>
              <a:buSzPct val="120000"/>
              <a:buFont typeface="Wingdings" pitchFamily="2" charset="2"/>
              <a:buChar char="§"/>
            </a:pPr>
            <a:r>
              <a:rPr lang="en-US" sz="2800" b="1" dirty="0">
                <a:solidFill>
                  <a:srgbClr val="0F116A"/>
                </a:solidFill>
                <a:latin typeface="Verdana" pitchFamily="34" charset="0"/>
              </a:rPr>
              <a:t>Duplicated chromosome 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u"/>
            </a:pPr>
            <a:r>
              <a:rPr lang="en-US" sz="2600" b="1" dirty="0">
                <a:latin typeface="Verdana" pitchFamily="34" charset="0"/>
              </a:rPr>
              <a:t>2 </a:t>
            </a:r>
            <a:r>
              <a:rPr lang="en-US" sz="2600" b="1" u="sng" dirty="0">
                <a:solidFill>
                  <a:srgbClr val="CC0000"/>
                </a:solidFill>
                <a:latin typeface="Verdana" pitchFamily="34" charset="0"/>
              </a:rPr>
              <a:t>sister chromatids</a:t>
            </a:r>
            <a:endParaRPr lang="en-US" sz="2600" b="1" dirty="0">
              <a:latin typeface="Verdan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u"/>
            </a:pPr>
            <a:r>
              <a:rPr lang="en-US" sz="2600" b="1" dirty="0">
                <a:latin typeface="Verdana" pitchFamily="34" charset="0"/>
              </a:rPr>
              <a:t>narrow at </a:t>
            </a:r>
            <a:r>
              <a:rPr lang="en-US" sz="2600" b="1" u="sng" dirty="0">
                <a:solidFill>
                  <a:srgbClr val="CC0000"/>
                </a:solidFill>
                <a:latin typeface="Verdana" pitchFamily="34" charset="0"/>
              </a:rPr>
              <a:t>centromeres</a:t>
            </a:r>
            <a:endParaRPr lang="en-US" sz="2600" b="1" dirty="0">
              <a:latin typeface="Verdana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u"/>
            </a:pPr>
            <a:r>
              <a:rPr lang="en-US" sz="2600" b="1" dirty="0">
                <a:latin typeface="Verdana" pitchFamily="34" charset="0"/>
              </a:rPr>
              <a:t>contain identical </a:t>
            </a:r>
            <a:br>
              <a:rPr lang="en-US" sz="2600" b="1" dirty="0">
                <a:latin typeface="Verdana" pitchFamily="34" charset="0"/>
              </a:rPr>
            </a:br>
            <a:r>
              <a:rPr lang="en-US" sz="2600" b="1" dirty="0">
                <a:latin typeface="Verdana" pitchFamily="34" charset="0"/>
              </a:rPr>
              <a:t>copies of original DNA</a:t>
            </a:r>
          </a:p>
        </p:txBody>
      </p:sp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12925" y="4267200"/>
            <a:ext cx="2709863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66800"/>
            <a:ext cx="8229600" cy="731838"/>
          </a:xfrm>
        </p:spPr>
        <p:txBody>
          <a:bodyPr/>
          <a:lstStyle/>
          <a:p>
            <a:r>
              <a:rPr lang="en-US" dirty="0" smtClean="0"/>
              <a:t>Prophase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905000"/>
            <a:ext cx="4572000" cy="4800600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en-US" sz="2800" dirty="0" smtClean="0"/>
              <a:t>Chromosomes become visible due to </a:t>
            </a:r>
            <a:r>
              <a:rPr lang="en-US" sz="2800" i="1" u="sng" dirty="0" smtClean="0">
                <a:solidFill>
                  <a:schemeClr val="tx1"/>
                </a:solidFill>
              </a:rPr>
              <a:t>supercoiling</a:t>
            </a:r>
          </a:p>
          <a:p>
            <a:pPr>
              <a:lnSpc>
                <a:spcPct val="70000"/>
              </a:lnSpc>
            </a:pPr>
            <a:r>
              <a:rPr lang="en-US" sz="2800" b="1" u="sng" dirty="0" smtClean="0">
                <a:solidFill>
                  <a:schemeClr val="tx1"/>
                </a:solidFill>
              </a:rPr>
              <a:t>Centrioles</a:t>
            </a:r>
            <a:r>
              <a:rPr lang="en-US" sz="2800" dirty="0" smtClean="0"/>
              <a:t> move to opposite poles</a:t>
            </a:r>
          </a:p>
          <a:p>
            <a:pPr>
              <a:lnSpc>
                <a:spcPct val="700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Spindle</a:t>
            </a:r>
            <a:r>
              <a:rPr lang="en-US" sz="2800" dirty="0" smtClean="0"/>
              <a:t> </a:t>
            </a:r>
            <a:r>
              <a:rPr lang="en-US" sz="2800" dirty="0" smtClean="0"/>
              <a:t>forms from centriole</a:t>
            </a:r>
            <a:endParaRPr lang="en-US" sz="2800" dirty="0" smtClean="0"/>
          </a:p>
          <a:p>
            <a:pPr>
              <a:lnSpc>
                <a:spcPct val="70000"/>
              </a:lnSpc>
            </a:pPr>
            <a:r>
              <a:rPr lang="en-US" sz="2800" dirty="0" smtClean="0"/>
              <a:t>Nucleolus </a:t>
            </a:r>
            <a:r>
              <a:rPr lang="en-US" sz="2800" dirty="0" smtClean="0"/>
              <a:t>becomes invisible</a:t>
            </a:r>
          </a:p>
          <a:p>
            <a:pPr lvl="1">
              <a:lnSpc>
                <a:spcPct val="70000"/>
              </a:lnSpc>
            </a:pPr>
            <a:r>
              <a:rPr lang="en-US" dirty="0" smtClean="0"/>
              <a:t>Nuclear membrane breaks down – </a:t>
            </a:r>
            <a:r>
              <a:rPr lang="en-US" i="1" dirty="0" smtClean="0">
                <a:solidFill>
                  <a:schemeClr val="tx1"/>
                </a:solidFill>
              </a:rPr>
              <a:t>why</a:t>
            </a:r>
            <a:r>
              <a:rPr lang="en-US" i="1" dirty="0" smtClean="0">
                <a:solidFill>
                  <a:schemeClr val="tx1"/>
                </a:solidFill>
              </a:rPr>
              <a:t>?</a:t>
            </a:r>
            <a:endParaRPr lang="en-US" i="1" dirty="0" smtClean="0">
              <a:solidFill>
                <a:schemeClr val="tx1"/>
              </a:solidFill>
            </a:endParaRPr>
          </a:p>
        </p:txBody>
      </p:sp>
      <p:pic>
        <p:nvPicPr>
          <p:cNvPr id="30723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524367" y="3581400"/>
            <a:ext cx="1905266" cy="2800741"/>
          </a:xfrm>
        </p:spPr>
      </p:pic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3"/>
          <a:srcRect t="38586" r="6738"/>
          <a:stretch>
            <a:fillRect/>
          </a:stretch>
        </p:blipFill>
        <p:spPr bwMode="auto">
          <a:xfrm>
            <a:off x="5638800" y="653125"/>
            <a:ext cx="2135188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060450"/>
            <a:ext cx="7772400" cy="762000"/>
          </a:xfrm>
        </p:spPr>
        <p:txBody>
          <a:bodyPr/>
          <a:lstStyle/>
          <a:p>
            <a:r>
              <a:rPr lang="en-US" dirty="0" smtClean="0"/>
              <a:t>Transition to Metaphase  </a:t>
            </a:r>
          </a:p>
        </p:txBody>
      </p:sp>
      <p:sp>
        <p:nvSpPr>
          <p:cNvPr id="407556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665163" y="1981200"/>
            <a:ext cx="5126037" cy="4191000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Prometaphase</a:t>
            </a:r>
            <a:endParaRPr lang="en-US" sz="2800" u="sng" dirty="0" smtClean="0">
              <a:solidFill>
                <a:srgbClr val="CC0000"/>
              </a:solidFill>
            </a:endParaRPr>
          </a:p>
          <a:p>
            <a:pPr marL="749300" lvl="1" indent="-292100"/>
            <a:r>
              <a:rPr lang="en-US" sz="2600" dirty="0" smtClean="0">
                <a:solidFill>
                  <a:schemeClr val="tx1"/>
                </a:solidFill>
              </a:rPr>
              <a:t>spindle fibers attach to centromeres of sister chromatids</a:t>
            </a:r>
          </a:p>
          <a:p>
            <a:pPr marL="1147763" lvl="2" indent="-231775"/>
            <a:r>
              <a:rPr lang="en-US" dirty="0" smtClean="0">
                <a:solidFill>
                  <a:schemeClr val="tx1"/>
                </a:solidFill>
              </a:rPr>
              <a:t>creating </a:t>
            </a:r>
            <a:r>
              <a:rPr lang="en-US" b="1" dirty="0" smtClean="0">
                <a:solidFill>
                  <a:srgbClr val="FF0066"/>
                </a:solidFill>
              </a:rPr>
              <a:t>kinetochores</a:t>
            </a:r>
          </a:p>
          <a:p>
            <a:pPr marL="749300" lvl="1" indent="-292100"/>
            <a:r>
              <a:rPr lang="en-US" sz="2600" dirty="0" smtClean="0">
                <a:solidFill>
                  <a:schemeClr val="tx1"/>
                </a:solidFill>
              </a:rPr>
              <a:t>chromosomes </a:t>
            </a:r>
            <a:r>
              <a:rPr lang="en-US" sz="2600" dirty="0" smtClean="0">
                <a:solidFill>
                  <a:schemeClr val="tx1"/>
                </a:solidFill>
              </a:rPr>
              <a:t>begin moving to the middle </a:t>
            </a:r>
          </a:p>
        </p:txBody>
      </p:sp>
      <p:pic>
        <p:nvPicPr>
          <p:cNvPr id="3174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3375" y="1752600"/>
            <a:ext cx="3298825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05438" y="3520476"/>
            <a:ext cx="2976562" cy="303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7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7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7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7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7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7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7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7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7556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1143000"/>
            <a:ext cx="8229600" cy="685800"/>
          </a:xfrm>
        </p:spPr>
        <p:txBody>
          <a:bodyPr/>
          <a:lstStyle/>
          <a:p>
            <a:r>
              <a:rPr lang="en-US" dirty="0" smtClean="0"/>
              <a:t>Metaphase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05000"/>
            <a:ext cx="4038600" cy="4525963"/>
          </a:xfrm>
        </p:spPr>
        <p:txBody>
          <a:bodyPr/>
          <a:lstStyle/>
          <a:p>
            <a:r>
              <a:rPr lang="en-US" sz="2600" dirty="0" smtClean="0"/>
              <a:t>Chromosomes move to the equator of the cell</a:t>
            </a:r>
          </a:p>
          <a:p>
            <a:r>
              <a:rPr lang="en-US" sz="2800" dirty="0" smtClean="0"/>
              <a:t>Helps to ensure chromosomes separate properly</a:t>
            </a:r>
          </a:p>
          <a:p>
            <a:pPr lvl="2"/>
            <a:r>
              <a:rPr lang="en-US" sz="2200" dirty="0" smtClean="0"/>
              <a:t>so each new nucleus receives only 1 copy of each chromosome</a:t>
            </a:r>
          </a:p>
          <a:p>
            <a:pPr lvl="1"/>
            <a:endParaRPr lang="en-US" sz="2400" dirty="0" smtClean="0"/>
          </a:p>
        </p:txBody>
      </p:sp>
      <p:pic>
        <p:nvPicPr>
          <p:cNvPr id="33795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586547" y="3039372"/>
            <a:ext cx="2161905" cy="1647619"/>
          </a:xfrm>
        </p:spPr>
      </p:pic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3"/>
          <a:srcRect t="37390" r="63734" b="4015"/>
          <a:stretch>
            <a:fillRect/>
          </a:stretch>
        </p:blipFill>
        <p:spPr bwMode="auto">
          <a:xfrm>
            <a:off x="5486400" y="762000"/>
            <a:ext cx="22796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042262"/>
            <a:ext cx="8229600" cy="808038"/>
          </a:xfrm>
        </p:spPr>
        <p:txBody>
          <a:bodyPr/>
          <a:lstStyle/>
          <a:p>
            <a:r>
              <a:rPr lang="en-US" dirty="0" smtClean="0"/>
              <a:t>Anaphase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05000"/>
            <a:ext cx="47244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600" dirty="0" smtClean="0">
                <a:solidFill>
                  <a:schemeClr val="tx1"/>
                </a:solidFill>
              </a:rPr>
              <a:t>Sister chromatids separate </a:t>
            </a:r>
            <a:r>
              <a:rPr lang="en-US" sz="2600" dirty="0" smtClean="0"/>
              <a:t>at kinetochores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move to opposite poles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pulled at centromeres by motor proteins “walking” along microtubules</a:t>
            </a:r>
          </a:p>
          <a:p>
            <a:pPr lvl="2">
              <a:lnSpc>
                <a:spcPct val="90000"/>
              </a:lnSpc>
            </a:pPr>
            <a:r>
              <a:rPr lang="en-US" sz="1900" dirty="0" smtClean="0"/>
              <a:t>increased production of </a:t>
            </a:r>
            <a:br>
              <a:rPr lang="en-US" sz="1900" dirty="0" smtClean="0"/>
            </a:br>
            <a:r>
              <a:rPr lang="en-US" sz="1900" b="1" dirty="0" smtClean="0">
                <a:solidFill>
                  <a:srgbClr val="FF0066"/>
                </a:solidFill>
              </a:rPr>
              <a:t>ATP</a:t>
            </a:r>
            <a:r>
              <a:rPr lang="en-US" sz="1900" dirty="0" smtClean="0"/>
              <a:t> by mitochondria to fuel this </a:t>
            </a:r>
            <a:r>
              <a:rPr lang="en-US" sz="1900" dirty="0" smtClean="0"/>
              <a:t>process</a:t>
            </a:r>
            <a:endParaRPr lang="en-US" sz="1900" dirty="0" smtClean="0"/>
          </a:p>
        </p:txBody>
      </p:sp>
      <p:pic>
        <p:nvPicPr>
          <p:cNvPr id="3481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37709" y="3352800"/>
            <a:ext cx="1905266" cy="2781688"/>
          </a:xfrm>
        </p:spPr>
      </p:pic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914400"/>
            <a:ext cx="1963738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219200"/>
            <a:ext cx="8229600" cy="884238"/>
          </a:xfrm>
        </p:spPr>
        <p:txBody>
          <a:bodyPr/>
          <a:lstStyle/>
          <a:p>
            <a:r>
              <a:rPr lang="en-US" dirty="0" err="1" smtClean="0"/>
              <a:t>Telophase</a:t>
            </a:r>
            <a:endParaRPr lang="en-US" dirty="0" smtClean="0"/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51818"/>
            <a:ext cx="4191000" cy="42211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Chromosomes arrive at the poles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Spindle disappears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Centrioles replicate (in animal cells, </a:t>
            </a:r>
            <a:r>
              <a:rPr lang="en-US" sz="2400" i="1" dirty="0" smtClean="0"/>
              <a:t>why not plants</a:t>
            </a:r>
            <a:r>
              <a:rPr lang="en-US" sz="2400" dirty="0" smtClean="0"/>
              <a:t>?)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Nuclear membrane reappears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Nucleolus becomes visible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Chromosomes become chromatin (uncoiling)</a:t>
            </a: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/>
          <a:srcRect b="4308"/>
          <a:stretch>
            <a:fillRect/>
          </a:stretch>
        </p:blipFill>
        <p:spPr bwMode="auto">
          <a:xfrm>
            <a:off x="4876800" y="3962400"/>
            <a:ext cx="3841750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49875" y="838200"/>
            <a:ext cx="2895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ChangeArrowheads="1"/>
          </p:cNvSpPr>
          <p:nvPr/>
        </p:nvSpPr>
        <p:spPr bwMode="auto">
          <a:xfrm>
            <a:off x="5943600" y="4267200"/>
            <a:ext cx="304800" cy="1600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Verdana" pitchFamily="34" charset="0"/>
            </a:endParaRPr>
          </a:p>
        </p:txBody>
      </p:sp>
      <p:sp>
        <p:nvSpPr>
          <p:cNvPr id="36866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1143000"/>
            <a:ext cx="7772400" cy="762000"/>
          </a:xfrm>
        </p:spPr>
        <p:txBody>
          <a:bodyPr/>
          <a:lstStyle/>
          <a:p>
            <a:r>
              <a:rPr lang="en-US" dirty="0" smtClean="0"/>
              <a:t>Cytokinesis</a:t>
            </a:r>
          </a:p>
        </p:txBody>
      </p:sp>
      <p:sp>
        <p:nvSpPr>
          <p:cNvPr id="423941" name="Rectangle 5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4114800" cy="4495800"/>
          </a:xfrm>
        </p:spPr>
        <p:txBody>
          <a:bodyPr/>
          <a:lstStyle/>
          <a:p>
            <a:r>
              <a:rPr lang="en-US" sz="3200" dirty="0" smtClean="0"/>
              <a:t>Animals</a:t>
            </a:r>
            <a:endParaRPr lang="en-US" dirty="0" smtClean="0"/>
          </a:p>
          <a:p>
            <a:pPr lvl="2"/>
            <a:r>
              <a:rPr lang="en-US" u="sng" dirty="0" smtClean="0">
                <a:solidFill>
                  <a:srgbClr val="CC0000"/>
                </a:solidFill>
              </a:rPr>
              <a:t>cleavage </a:t>
            </a:r>
            <a:r>
              <a:rPr lang="en-US" u="sng" dirty="0" smtClean="0">
                <a:solidFill>
                  <a:srgbClr val="CC0000"/>
                </a:solidFill>
              </a:rPr>
              <a:t>furrow</a:t>
            </a:r>
            <a:r>
              <a:rPr lang="en-US" dirty="0" smtClean="0"/>
              <a:t> forms</a:t>
            </a:r>
          </a:p>
          <a:p>
            <a:pPr lvl="2"/>
            <a:r>
              <a:rPr lang="en-US" dirty="0" smtClean="0"/>
              <a:t>splits cell in two</a:t>
            </a:r>
          </a:p>
          <a:p>
            <a:pPr lvl="2"/>
            <a:r>
              <a:rPr lang="en-US" dirty="0" smtClean="0"/>
              <a:t>like tightening a draw </a:t>
            </a:r>
            <a:r>
              <a:rPr lang="en-US" dirty="0" smtClean="0"/>
              <a:t>string</a:t>
            </a:r>
          </a:p>
          <a:p>
            <a:r>
              <a:rPr lang="en-US" sz="2800" dirty="0"/>
              <a:t>Plants</a:t>
            </a:r>
          </a:p>
          <a:p>
            <a:pPr lvl="1"/>
            <a:r>
              <a:rPr lang="en-US" u="sng" dirty="0">
                <a:solidFill>
                  <a:srgbClr val="CC0000"/>
                </a:solidFill>
              </a:rPr>
              <a:t>cell plate</a:t>
            </a:r>
            <a:r>
              <a:rPr lang="en-US" dirty="0"/>
              <a:t> forms</a:t>
            </a:r>
          </a:p>
          <a:p>
            <a:pPr lvl="2"/>
            <a:r>
              <a:rPr lang="en-US" dirty="0"/>
              <a:t>vesicles line up at equator and fuse</a:t>
            </a:r>
          </a:p>
          <a:p>
            <a:endParaRPr lang="en-US" dirty="0" smtClean="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39479" y="381000"/>
            <a:ext cx="230084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/>
          <a:srcRect l="46800" r="2699" b="3711"/>
          <a:stretch>
            <a:fillRect/>
          </a:stretch>
        </p:blipFill>
        <p:spPr bwMode="auto">
          <a:xfrm>
            <a:off x="6799424" y="3505200"/>
            <a:ext cx="2320902" cy="321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3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3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3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3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3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3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39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39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39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39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239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239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39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39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3941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1219200"/>
            <a:ext cx="4572000" cy="609600"/>
          </a:xfrm>
        </p:spPr>
        <p:txBody>
          <a:bodyPr anchor="t"/>
          <a:lstStyle/>
          <a:p>
            <a:r>
              <a:rPr lang="en-US" dirty="0" smtClean="0"/>
              <a:t>Evolution of mitosis</a:t>
            </a:r>
          </a:p>
        </p:txBody>
      </p:sp>
      <p:sp>
        <p:nvSpPr>
          <p:cNvPr id="59395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905000"/>
            <a:ext cx="4114800" cy="4419600"/>
          </a:xfrm>
        </p:spPr>
        <p:txBody>
          <a:bodyPr/>
          <a:lstStyle/>
          <a:p>
            <a:pPr indent="-342900"/>
            <a:r>
              <a:rPr lang="en-US" dirty="0" smtClean="0"/>
              <a:t>Mitosis in eukaryotes </a:t>
            </a:r>
            <a:br>
              <a:rPr lang="en-US" dirty="0" smtClean="0"/>
            </a:br>
            <a:r>
              <a:rPr lang="en-US" dirty="0" smtClean="0"/>
              <a:t>likely evolved from </a:t>
            </a:r>
            <a:r>
              <a:rPr lang="en-US" u="sng" dirty="0" smtClean="0">
                <a:solidFill>
                  <a:srgbClr val="CC0000"/>
                </a:solidFill>
              </a:rPr>
              <a:t>binary fission</a:t>
            </a:r>
            <a:r>
              <a:rPr lang="en-US" dirty="0" smtClean="0"/>
              <a:t> in bacteria</a:t>
            </a:r>
          </a:p>
          <a:p>
            <a:pPr marL="742950" lvl="1" indent="-285750"/>
            <a:r>
              <a:rPr lang="en-US" dirty="0" smtClean="0"/>
              <a:t>single circular chromosome</a:t>
            </a:r>
          </a:p>
          <a:p>
            <a:pPr marL="742950" lvl="1" indent="-285750"/>
            <a:r>
              <a:rPr lang="en-US" dirty="0" smtClean="0"/>
              <a:t>no membrane-bound organelles</a:t>
            </a:r>
          </a:p>
        </p:txBody>
      </p:sp>
      <p:pic>
        <p:nvPicPr>
          <p:cNvPr id="59396" name="Picture 1"/>
          <p:cNvPicPr>
            <a:picLocks noChangeAspect="1"/>
          </p:cNvPicPr>
          <p:nvPr/>
        </p:nvPicPr>
        <p:blipFill>
          <a:blip r:embed="rId3"/>
          <a:srcRect r="24821"/>
          <a:stretch>
            <a:fillRect/>
          </a:stretch>
        </p:blipFill>
        <p:spPr bwMode="auto">
          <a:xfrm>
            <a:off x="5345113" y="434975"/>
            <a:ext cx="3635375" cy="623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143000"/>
            <a:ext cx="7024688" cy="838200"/>
          </a:xfrm>
        </p:spPr>
        <p:txBody>
          <a:bodyPr/>
          <a:lstStyle/>
          <a:p>
            <a:r>
              <a:rPr lang="en-US" sz="4000" dirty="0" smtClean="0"/>
              <a:t>Uses of Mitosis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134225" cy="4343400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en-US" sz="2800" dirty="0" smtClean="0">
                <a:solidFill>
                  <a:srgbClr val="FF0066"/>
                </a:solidFill>
              </a:rPr>
              <a:t>Growth</a:t>
            </a:r>
          </a:p>
          <a:p>
            <a:pPr lvl="1">
              <a:lnSpc>
                <a:spcPct val="70000"/>
              </a:lnSpc>
            </a:pPr>
            <a:r>
              <a:rPr lang="en-US" dirty="0" smtClean="0"/>
              <a:t>Organisms grow by increasing number of cells, not cell size</a:t>
            </a:r>
          </a:p>
          <a:p>
            <a:pPr>
              <a:lnSpc>
                <a:spcPct val="70000"/>
              </a:lnSpc>
            </a:pPr>
            <a:r>
              <a:rPr lang="en-US" sz="2800" dirty="0" smtClean="0">
                <a:solidFill>
                  <a:srgbClr val="0000FF"/>
                </a:solidFill>
              </a:rPr>
              <a:t>Tissue Repair</a:t>
            </a:r>
          </a:p>
          <a:p>
            <a:pPr lvl="1">
              <a:lnSpc>
                <a:spcPct val="70000"/>
              </a:lnSpc>
            </a:pPr>
            <a:r>
              <a:rPr lang="en-US" dirty="0" smtClean="0"/>
              <a:t>Wounds close by creating cells identical to those that were lost or injured</a:t>
            </a:r>
          </a:p>
          <a:p>
            <a:pPr>
              <a:lnSpc>
                <a:spcPct val="70000"/>
              </a:lnSpc>
            </a:pPr>
            <a:r>
              <a:rPr lang="en-US" sz="2800" dirty="0" smtClean="0">
                <a:solidFill>
                  <a:srgbClr val="008000"/>
                </a:solidFill>
              </a:rPr>
              <a:t>Embryonic </a:t>
            </a:r>
            <a:r>
              <a:rPr lang="en-US" sz="2800" dirty="0" smtClean="0">
                <a:solidFill>
                  <a:srgbClr val="008000"/>
                </a:solidFill>
              </a:rPr>
              <a:t>Growth</a:t>
            </a:r>
          </a:p>
          <a:p>
            <a:pPr lvl="1">
              <a:lnSpc>
                <a:spcPct val="70000"/>
              </a:lnSpc>
            </a:pPr>
            <a:r>
              <a:rPr lang="en-US" dirty="0" smtClean="0"/>
              <a:t>Increasing cell number</a:t>
            </a:r>
            <a:endParaRPr lang="en-US" dirty="0" smtClean="0"/>
          </a:p>
          <a:p>
            <a:pPr>
              <a:lnSpc>
                <a:spcPct val="70000"/>
              </a:lnSpc>
            </a:pPr>
            <a:r>
              <a:rPr lang="en-US" sz="2800" dirty="0" smtClean="0">
                <a:solidFill>
                  <a:srgbClr val="6600CC"/>
                </a:solidFill>
              </a:rPr>
              <a:t>Asexual </a:t>
            </a:r>
            <a:r>
              <a:rPr lang="en-US" sz="2800" dirty="0" smtClean="0">
                <a:solidFill>
                  <a:srgbClr val="6600CC"/>
                </a:solidFill>
              </a:rPr>
              <a:t>Reproduction (Binary Fission)</a:t>
            </a:r>
          </a:p>
          <a:p>
            <a:pPr lvl="1">
              <a:lnSpc>
                <a:spcPct val="70000"/>
              </a:lnSpc>
            </a:pPr>
            <a:r>
              <a:rPr lang="en-US" dirty="0" smtClean="0"/>
              <a:t>Creating whole new organisms only through mitosis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219200"/>
            <a:ext cx="7024688" cy="1143000"/>
          </a:xfrm>
        </p:spPr>
        <p:txBody>
          <a:bodyPr/>
          <a:lstStyle/>
          <a:p>
            <a:r>
              <a:rPr lang="en-US" dirty="0" smtClean="0"/>
              <a:t>Stages of the Cell Cycle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99163" y="3505200"/>
            <a:ext cx="2836971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73262"/>
            <a:ext cx="6853238" cy="4556126"/>
          </a:xfrm>
        </p:spPr>
        <p:txBody>
          <a:bodyPr rtlCol="0">
            <a:normAutofit fontScale="92500" lnSpcReduction="10000"/>
          </a:bodyPr>
          <a:lstStyle/>
          <a:p>
            <a:pPr indent="-27432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Mitotic Phase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/>
              <a:t>Refers to the process of nuclear division</a:t>
            </a:r>
          </a:p>
          <a:p>
            <a:pPr indent="-27432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Cytokinesis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/>
              <a:t>The actual physical division of the cell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/>
              <a:t>Not included in the mitotic </a:t>
            </a:r>
            <a:r>
              <a:rPr lang="en-US" sz="2000" dirty="0" smtClean="0"/>
              <a:t>phase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Division of the cytoplasm and its contents</a:t>
            </a:r>
            <a:endParaRPr lang="en-US" sz="2000" dirty="0"/>
          </a:p>
          <a:p>
            <a:pPr indent="-27432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/>
              <a:t>Interphase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/>
              <a:t>Stage G1</a:t>
            </a:r>
          </a:p>
          <a:p>
            <a:pPr lvl="2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800" dirty="0"/>
              <a:t>Period of cell growth</a:t>
            </a:r>
          </a:p>
          <a:p>
            <a:pPr lvl="2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800" dirty="0"/>
              <a:t>Cell increases number of organelles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/>
              <a:t>Stage S</a:t>
            </a:r>
          </a:p>
          <a:p>
            <a:pPr lvl="2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800" dirty="0"/>
              <a:t>DNA replication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/>
              <a:t>Stage G2</a:t>
            </a:r>
          </a:p>
          <a:p>
            <a:pPr lvl="2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800" dirty="0"/>
              <a:t>Preparation for mitosis</a:t>
            </a:r>
          </a:p>
          <a:p>
            <a:pPr marL="640080" lvl="1" indent="-274320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868363"/>
            <a:ext cx="5867400" cy="522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943600" y="4343400"/>
            <a:ext cx="2286000" cy="1490663"/>
          </a:xfrm>
          <a:prstGeom prst="rect">
            <a:avLst/>
          </a:prstGeom>
          <a:noFill/>
          <a:ln w="2540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*Make sure you know what happens at each stage of Interphase!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Cell cycle</a:t>
            </a:r>
          </a:p>
        </p:txBody>
      </p:sp>
      <p:pic>
        <p:nvPicPr>
          <p:cNvPr id="55299" name="Picture 3" descr="cell cycle"/>
          <p:cNvPicPr>
            <a:picLocks noChangeAspect="1" noChangeArrowheads="1"/>
          </p:cNvPicPr>
          <p:nvPr/>
        </p:nvPicPr>
        <p:blipFill>
          <a:blip r:embed="rId5"/>
          <a:srcRect r="1735"/>
          <a:stretch>
            <a:fillRect/>
          </a:stretch>
        </p:blipFill>
        <p:spPr bwMode="auto">
          <a:xfrm>
            <a:off x="5176838" y="304800"/>
            <a:ext cx="3937000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0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371600"/>
            <a:ext cx="5257800" cy="762000"/>
          </a:xfrm>
        </p:spPr>
        <p:txBody>
          <a:bodyPr/>
          <a:lstStyle/>
          <a:p>
            <a:r>
              <a:rPr lang="en-US"/>
              <a:t>Cell has a “life cycle”</a:t>
            </a:r>
          </a:p>
        </p:txBody>
      </p:sp>
      <p:sp>
        <p:nvSpPr>
          <p:cNvPr id="55301" name="Rectangle 6"/>
          <p:cNvSpPr>
            <a:spLocks noChangeArrowheads="1"/>
          </p:cNvSpPr>
          <p:nvPr/>
        </p:nvSpPr>
        <p:spPr bwMode="auto">
          <a:xfrm>
            <a:off x="1900238" y="2128838"/>
            <a:ext cx="2771775" cy="771525"/>
          </a:xfrm>
          <a:prstGeom prst="rect">
            <a:avLst/>
          </a:prstGeom>
          <a:solidFill>
            <a:schemeClr val="bg2"/>
          </a:solidFill>
          <a:ln w="9525">
            <a:solidFill>
              <a:srgbClr val="0F116A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2200" b="1">
                <a:solidFill>
                  <a:srgbClr val="0F116A"/>
                </a:solidFill>
              </a:rPr>
              <a:t>cell is formed from </a:t>
            </a:r>
            <a:br>
              <a:rPr lang="en-US" sz="2200" b="1">
                <a:solidFill>
                  <a:srgbClr val="0F116A"/>
                </a:solidFill>
              </a:rPr>
            </a:br>
            <a:r>
              <a:rPr lang="en-US" sz="2200" b="1">
                <a:solidFill>
                  <a:srgbClr val="0F116A"/>
                </a:solidFill>
              </a:rPr>
              <a:t>a mitotic division</a:t>
            </a:r>
          </a:p>
        </p:txBody>
      </p:sp>
      <p:sp>
        <p:nvSpPr>
          <p:cNvPr id="389127" name="Rectangle 7"/>
          <p:cNvSpPr>
            <a:spLocks noChangeArrowheads="1"/>
          </p:cNvSpPr>
          <p:nvPr/>
        </p:nvSpPr>
        <p:spPr bwMode="auto">
          <a:xfrm>
            <a:off x="309563" y="3429000"/>
            <a:ext cx="3003550" cy="771525"/>
          </a:xfrm>
          <a:prstGeom prst="rect">
            <a:avLst/>
          </a:prstGeom>
          <a:solidFill>
            <a:srgbClr val="CCFF66"/>
          </a:solidFill>
          <a:ln w="9525">
            <a:solidFill>
              <a:srgbClr val="007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200" b="1">
                <a:solidFill>
                  <a:srgbClr val="0F116A"/>
                </a:solidFill>
              </a:rPr>
              <a:t>cell grows &amp; matures</a:t>
            </a:r>
          </a:p>
          <a:p>
            <a:pPr algn="ctr" eaLnBrk="0" hangingPunct="0"/>
            <a:r>
              <a:rPr lang="en-US" sz="2200" b="1">
                <a:solidFill>
                  <a:srgbClr val="0F116A"/>
                </a:solidFill>
              </a:rPr>
              <a:t>to divide again</a:t>
            </a:r>
          </a:p>
        </p:txBody>
      </p:sp>
      <p:sp>
        <p:nvSpPr>
          <p:cNvPr id="389129" name="Rectangle 9"/>
          <p:cNvSpPr>
            <a:spLocks noChangeArrowheads="1"/>
          </p:cNvSpPr>
          <p:nvPr/>
        </p:nvSpPr>
        <p:spPr bwMode="auto">
          <a:xfrm>
            <a:off x="4432300" y="3429000"/>
            <a:ext cx="3081338" cy="771525"/>
          </a:xfrm>
          <a:prstGeom prst="rect">
            <a:avLst/>
          </a:prstGeom>
          <a:solidFill>
            <a:srgbClr val="FF6666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200" b="1">
                <a:solidFill>
                  <a:srgbClr val="0F116A"/>
                </a:solidFill>
              </a:rPr>
              <a:t>cell grows &amp; matures </a:t>
            </a:r>
            <a:br>
              <a:rPr lang="en-US" sz="2200" b="1">
                <a:solidFill>
                  <a:srgbClr val="0F116A"/>
                </a:solidFill>
              </a:rPr>
            </a:br>
            <a:r>
              <a:rPr lang="en-US" sz="2200" b="1">
                <a:solidFill>
                  <a:srgbClr val="0F116A"/>
                </a:solidFill>
              </a:rPr>
              <a:t> to never divide again</a:t>
            </a:r>
          </a:p>
        </p:txBody>
      </p:sp>
      <p:sp>
        <p:nvSpPr>
          <p:cNvPr id="389131" name="Rectangle 11"/>
          <p:cNvSpPr>
            <a:spLocks noChangeArrowheads="1"/>
          </p:cNvSpPr>
          <p:nvPr/>
        </p:nvSpPr>
        <p:spPr bwMode="auto">
          <a:xfrm>
            <a:off x="946150" y="4667250"/>
            <a:ext cx="1725613" cy="436563"/>
          </a:xfrm>
          <a:prstGeom prst="rect">
            <a:avLst/>
          </a:prstGeom>
          <a:solidFill>
            <a:srgbClr val="CCFF66"/>
          </a:solidFill>
          <a:ln w="9525">
            <a:solidFill>
              <a:srgbClr val="007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200" b="1">
                <a:solidFill>
                  <a:srgbClr val="0F116A"/>
                </a:solidFill>
              </a:rPr>
              <a:t>G</a:t>
            </a:r>
            <a:r>
              <a:rPr lang="en-US" sz="2200" b="1" baseline="-25000">
                <a:solidFill>
                  <a:srgbClr val="0F116A"/>
                </a:solidFill>
              </a:rPr>
              <a:t>1</a:t>
            </a:r>
            <a:r>
              <a:rPr lang="en-US" sz="2200" b="1">
                <a:solidFill>
                  <a:srgbClr val="0F116A"/>
                </a:solidFill>
              </a:rPr>
              <a:t>, S, G</a:t>
            </a:r>
            <a:r>
              <a:rPr lang="en-US" sz="2200" b="1" baseline="-25000">
                <a:solidFill>
                  <a:srgbClr val="0F116A"/>
                </a:solidFill>
              </a:rPr>
              <a:t>2</a:t>
            </a:r>
            <a:r>
              <a:rPr lang="en-US" sz="2200" b="1">
                <a:solidFill>
                  <a:srgbClr val="0F116A"/>
                </a:solidFill>
              </a:rPr>
              <a:t>, M</a:t>
            </a:r>
          </a:p>
        </p:txBody>
      </p:sp>
      <p:sp>
        <p:nvSpPr>
          <p:cNvPr id="389132" name="Rectangle 12"/>
          <p:cNvSpPr>
            <a:spLocks noChangeArrowheads="1"/>
          </p:cNvSpPr>
          <p:nvPr/>
        </p:nvSpPr>
        <p:spPr bwMode="auto">
          <a:xfrm>
            <a:off x="5419725" y="4667250"/>
            <a:ext cx="1116013" cy="436563"/>
          </a:xfrm>
          <a:prstGeom prst="rect">
            <a:avLst/>
          </a:prstGeom>
          <a:solidFill>
            <a:srgbClr val="FF6666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200" b="1">
                <a:solidFill>
                  <a:srgbClr val="0F116A"/>
                </a:solidFill>
              </a:rPr>
              <a:t>G</a:t>
            </a:r>
            <a:r>
              <a:rPr lang="en-US" sz="2200" b="1" baseline="-25000">
                <a:solidFill>
                  <a:srgbClr val="0F116A"/>
                </a:solidFill>
              </a:rPr>
              <a:t>1</a:t>
            </a:r>
            <a:r>
              <a:rPr lang="en-US" sz="2200" b="1">
                <a:solidFill>
                  <a:srgbClr val="0F116A"/>
                </a:solidFill>
                <a:sym typeface="Symbol" pitchFamily="18" charset="2"/>
              </a:rPr>
              <a:t></a:t>
            </a:r>
            <a:r>
              <a:rPr lang="en-US" sz="2200" b="1">
                <a:solidFill>
                  <a:srgbClr val="0F116A"/>
                </a:solidFill>
              </a:rPr>
              <a:t>G</a:t>
            </a:r>
            <a:r>
              <a:rPr lang="en-US" sz="2200" b="1" baseline="-25000">
                <a:solidFill>
                  <a:srgbClr val="0F116A"/>
                </a:solidFill>
              </a:rPr>
              <a:t>0</a:t>
            </a:r>
            <a:endParaRPr lang="en-US" sz="2200" b="1">
              <a:solidFill>
                <a:srgbClr val="0F116A"/>
              </a:solidFill>
            </a:endParaRPr>
          </a:p>
        </p:txBody>
      </p:sp>
      <p:sp>
        <p:nvSpPr>
          <p:cNvPr id="389133" name="Rectangle 13"/>
          <p:cNvSpPr>
            <a:spLocks noChangeArrowheads="1"/>
          </p:cNvSpPr>
          <p:nvPr/>
        </p:nvSpPr>
        <p:spPr bwMode="auto">
          <a:xfrm>
            <a:off x="719138" y="5608638"/>
            <a:ext cx="2181225" cy="1106487"/>
          </a:xfrm>
          <a:prstGeom prst="rect">
            <a:avLst/>
          </a:prstGeom>
          <a:solidFill>
            <a:srgbClr val="CCFF66"/>
          </a:solidFill>
          <a:ln w="9525">
            <a:solidFill>
              <a:srgbClr val="007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200" b="1">
                <a:solidFill>
                  <a:srgbClr val="0F116A"/>
                </a:solidFill>
              </a:rPr>
              <a:t>epithelial cells,</a:t>
            </a:r>
            <a:br>
              <a:rPr lang="en-US" sz="2200" b="1">
                <a:solidFill>
                  <a:srgbClr val="0F116A"/>
                </a:solidFill>
              </a:rPr>
            </a:br>
            <a:r>
              <a:rPr lang="en-US" sz="2200" b="1">
                <a:solidFill>
                  <a:srgbClr val="0F116A"/>
                </a:solidFill>
              </a:rPr>
              <a:t>blood cells,</a:t>
            </a:r>
          </a:p>
          <a:p>
            <a:pPr algn="ctr" eaLnBrk="0" hangingPunct="0"/>
            <a:r>
              <a:rPr lang="en-US" sz="2200" b="1">
                <a:solidFill>
                  <a:srgbClr val="0F116A"/>
                </a:solidFill>
              </a:rPr>
              <a:t>stem cells</a:t>
            </a:r>
          </a:p>
        </p:txBody>
      </p:sp>
      <p:sp>
        <p:nvSpPr>
          <p:cNvPr id="389134" name="Rectangle 14"/>
          <p:cNvSpPr>
            <a:spLocks noChangeArrowheads="1"/>
          </p:cNvSpPr>
          <p:nvPr/>
        </p:nvSpPr>
        <p:spPr bwMode="auto">
          <a:xfrm>
            <a:off x="4697413" y="5608638"/>
            <a:ext cx="2554287" cy="771525"/>
          </a:xfrm>
          <a:prstGeom prst="rect">
            <a:avLst/>
          </a:prstGeom>
          <a:solidFill>
            <a:srgbClr val="FF6666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200" b="1">
                <a:solidFill>
                  <a:srgbClr val="0F116A"/>
                </a:solidFill>
              </a:rPr>
              <a:t>brain / nerve cells</a:t>
            </a:r>
          </a:p>
          <a:p>
            <a:pPr algn="ctr" eaLnBrk="0" hangingPunct="0"/>
            <a:r>
              <a:rPr lang="en-US" sz="2200" b="1">
                <a:solidFill>
                  <a:srgbClr val="0F116A"/>
                </a:solidFill>
              </a:rPr>
              <a:t>muscle cells</a:t>
            </a:r>
          </a:p>
        </p:txBody>
      </p:sp>
      <p:sp>
        <p:nvSpPr>
          <p:cNvPr id="389135" name="Rectangle 15"/>
          <p:cNvSpPr>
            <a:spLocks noChangeArrowheads="1"/>
          </p:cNvSpPr>
          <p:nvPr/>
        </p:nvSpPr>
        <p:spPr bwMode="auto">
          <a:xfrm>
            <a:off x="3425825" y="4667250"/>
            <a:ext cx="1466850" cy="436563"/>
          </a:xfrm>
          <a:prstGeom prst="rect">
            <a:avLst/>
          </a:prstGeom>
          <a:solidFill>
            <a:srgbClr val="FFEA18"/>
          </a:solidFill>
          <a:ln w="9525">
            <a:solidFill>
              <a:srgbClr val="FF8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200" b="1">
                <a:solidFill>
                  <a:srgbClr val="0F116A"/>
                </a:solidFill>
              </a:rPr>
              <a:t>liver cells</a:t>
            </a:r>
          </a:p>
        </p:txBody>
      </p:sp>
      <p:sp>
        <p:nvSpPr>
          <p:cNvPr id="389136" name="Line 16"/>
          <p:cNvSpPr>
            <a:spLocks noChangeShapeType="1"/>
          </p:cNvSpPr>
          <p:nvPr/>
        </p:nvSpPr>
        <p:spPr bwMode="auto">
          <a:xfrm flipH="1">
            <a:off x="1981200" y="2971800"/>
            <a:ext cx="1143000" cy="38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37" name="Line 17"/>
          <p:cNvSpPr>
            <a:spLocks noChangeShapeType="1"/>
          </p:cNvSpPr>
          <p:nvPr/>
        </p:nvSpPr>
        <p:spPr bwMode="auto">
          <a:xfrm>
            <a:off x="3733800" y="2971800"/>
            <a:ext cx="1143000" cy="38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39" name="AutoShape 19"/>
          <p:cNvSpPr>
            <a:spLocks noChangeArrowheads="1"/>
          </p:cNvSpPr>
          <p:nvPr/>
        </p:nvSpPr>
        <p:spPr bwMode="auto">
          <a:xfrm rot="5400000">
            <a:off x="1655763" y="4133850"/>
            <a:ext cx="304800" cy="609600"/>
          </a:xfrm>
          <a:custGeom>
            <a:avLst/>
            <a:gdLst>
              <a:gd name="T0" fmla="*/ 45519622 w 21600"/>
              <a:gd name="T1" fmla="*/ 0 h 21600"/>
              <a:gd name="T2" fmla="*/ 0 w 21600"/>
              <a:gd name="T3" fmla="*/ 242771337 h 21600"/>
              <a:gd name="T4" fmla="*/ 45519622 w 21600"/>
              <a:gd name="T5" fmla="*/ 485542646 h 21600"/>
              <a:gd name="T6" fmla="*/ 60692834 w 21600"/>
              <a:gd name="T7" fmla="*/ 24277133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CC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40" name="AutoShape 20"/>
          <p:cNvSpPr>
            <a:spLocks noChangeArrowheads="1"/>
          </p:cNvSpPr>
          <p:nvPr/>
        </p:nvSpPr>
        <p:spPr bwMode="auto">
          <a:xfrm rot="5400000">
            <a:off x="1655763" y="5056188"/>
            <a:ext cx="304800" cy="609600"/>
          </a:xfrm>
          <a:custGeom>
            <a:avLst/>
            <a:gdLst>
              <a:gd name="T0" fmla="*/ 45519622 w 21600"/>
              <a:gd name="T1" fmla="*/ 0 h 21600"/>
              <a:gd name="T2" fmla="*/ 0 w 21600"/>
              <a:gd name="T3" fmla="*/ 242771337 h 21600"/>
              <a:gd name="T4" fmla="*/ 45519622 w 21600"/>
              <a:gd name="T5" fmla="*/ 485542646 h 21600"/>
              <a:gd name="T6" fmla="*/ 60692834 w 21600"/>
              <a:gd name="T7" fmla="*/ 24277133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CC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41" name="AutoShape 21"/>
          <p:cNvSpPr>
            <a:spLocks noChangeArrowheads="1"/>
          </p:cNvSpPr>
          <p:nvPr/>
        </p:nvSpPr>
        <p:spPr bwMode="auto">
          <a:xfrm rot="5400000">
            <a:off x="5821363" y="4133850"/>
            <a:ext cx="304800" cy="609600"/>
          </a:xfrm>
          <a:custGeom>
            <a:avLst/>
            <a:gdLst>
              <a:gd name="T0" fmla="*/ 45519622 w 21600"/>
              <a:gd name="T1" fmla="*/ 0 h 21600"/>
              <a:gd name="T2" fmla="*/ 0 w 21600"/>
              <a:gd name="T3" fmla="*/ 242771337 h 21600"/>
              <a:gd name="T4" fmla="*/ 45519622 w 21600"/>
              <a:gd name="T5" fmla="*/ 485542646 h 21600"/>
              <a:gd name="T6" fmla="*/ 60692834 w 21600"/>
              <a:gd name="T7" fmla="*/ 24277133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66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42" name="AutoShape 22"/>
          <p:cNvSpPr>
            <a:spLocks noChangeArrowheads="1"/>
          </p:cNvSpPr>
          <p:nvPr/>
        </p:nvSpPr>
        <p:spPr bwMode="auto">
          <a:xfrm rot="5400000">
            <a:off x="5821363" y="5056188"/>
            <a:ext cx="304800" cy="609600"/>
          </a:xfrm>
          <a:custGeom>
            <a:avLst/>
            <a:gdLst>
              <a:gd name="T0" fmla="*/ 45519622 w 21600"/>
              <a:gd name="T1" fmla="*/ 0 h 21600"/>
              <a:gd name="T2" fmla="*/ 0 w 21600"/>
              <a:gd name="T3" fmla="*/ 242771337 h 21600"/>
              <a:gd name="T4" fmla="*/ 45519622 w 21600"/>
              <a:gd name="T5" fmla="*/ 485542646 h 21600"/>
              <a:gd name="T6" fmla="*/ 60692834 w 21600"/>
              <a:gd name="T7" fmla="*/ 24277133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66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43" name="AutoShape 23"/>
          <p:cNvSpPr>
            <a:spLocks noChangeArrowheads="1"/>
          </p:cNvSpPr>
          <p:nvPr/>
        </p:nvSpPr>
        <p:spPr bwMode="auto">
          <a:xfrm rot="10800000">
            <a:off x="4965700" y="4656138"/>
            <a:ext cx="381000" cy="457200"/>
          </a:xfrm>
          <a:custGeom>
            <a:avLst/>
            <a:gdLst>
              <a:gd name="T0" fmla="*/ 88905521 w 21600"/>
              <a:gd name="T1" fmla="*/ 0 h 21600"/>
              <a:gd name="T2" fmla="*/ 0 w 21600"/>
              <a:gd name="T3" fmla="*/ 102419150 h 21600"/>
              <a:gd name="T4" fmla="*/ 88905521 w 21600"/>
              <a:gd name="T5" fmla="*/ 204838279 h 21600"/>
              <a:gd name="T6" fmla="*/ 118540671 w 21600"/>
              <a:gd name="T7" fmla="*/ 1024191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EA1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389144" name="AutoShape 24"/>
          <p:cNvSpPr>
            <a:spLocks noChangeArrowheads="1"/>
          </p:cNvSpPr>
          <p:nvPr/>
        </p:nvSpPr>
        <p:spPr bwMode="auto">
          <a:xfrm rot="10800000">
            <a:off x="2743200" y="4656138"/>
            <a:ext cx="609600" cy="457200"/>
          </a:xfrm>
          <a:custGeom>
            <a:avLst/>
            <a:gdLst>
              <a:gd name="T0" fmla="*/ 364156950 w 21600"/>
              <a:gd name="T1" fmla="*/ 0 h 21600"/>
              <a:gd name="T2" fmla="*/ 0 w 21600"/>
              <a:gd name="T3" fmla="*/ 102419150 h 21600"/>
              <a:gd name="T4" fmla="*/ 364156950 w 21600"/>
              <a:gd name="T5" fmla="*/ 204838279 h 21600"/>
              <a:gd name="T6" fmla="*/ 485542646 w 21600"/>
              <a:gd name="T7" fmla="*/ 1024191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EA1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9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91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89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891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89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891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89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891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89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891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89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891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389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3891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389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27" grpId="0" animBg="1" autoUpdateAnimBg="0"/>
      <p:bldP spid="389129" grpId="0" animBg="1" autoUpdateAnimBg="0"/>
      <p:bldP spid="389131" grpId="0" animBg="1" autoUpdateAnimBg="0"/>
      <p:bldP spid="389132" grpId="0" animBg="1" autoUpdateAnimBg="0"/>
      <p:bldP spid="389133" grpId="0" animBg="1" autoUpdateAnimBg="0"/>
      <p:bldP spid="389134" grpId="0" animBg="1" autoUpdateAnimBg="0"/>
      <p:bldP spid="389135" grpId="0" animBg="1" autoUpdateAnimBg="0"/>
      <p:bldP spid="389136" grpId="0" animBg="1"/>
      <p:bldP spid="389137" grpId="0" animBg="1"/>
      <p:bldP spid="389139" grpId="0" animBg="1"/>
      <p:bldP spid="389140" grpId="0" animBg="1"/>
      <p:bldP spid="389141" grpId="0" animBg="1"/>
      <p:bldP spid="389142" grpId="0" animBg="1"/>
      <p:bldP spid="389143" grpId="0" animBg="1"/>
      <p:bldP spid="3891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10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2819400"/>
            <a:ext cx="3962400" cy="394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685800"/>
            <a:ext cx="7772400" cy="609600"/>
          </a:xfrm>
          <a:noFill/>
        </p:spPr>
        <p:txBody>
          <a:bodyPr/>
          <a:lstStyle/>
          <a:p>
            <a:r>
              <a:rPr lang="en-US" sz="3200"/>
              <a:t>Interphase </a:t>
            </a:r>
            <a:r>
              <a:rPr lang="en-US" sz="2000"/>
              <a:t>(</a:t>
            </a:r>
            <a:r>
              <a:rPr lang="en-US" sz="2000" i="1"/>
              <a:t>longest stage of cell’s life</a:t>
            </a:r>
            <a:r>
              <a:rPr lang="en-US" sz="2000"/>
              <a:t>)</a:t>
            </a:r>
          </a:p>
        </p:txBody>
      </p:sp>
      <p:sp>
        <p:nvSpPr>
          <p:cNvPr id="397316" name="Rectangle 1028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371600"/>
            <a:ext cx="7772400" cy="52578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Divided into 3 phases:</a:t>
            </a:r>
          </a:p>
          <a:p>
            <a:pPr lvl="1">
              <a:lnSpc>
                <a:spcPct val="90000"/>
              </a:lnSpc>
            </a:pPr>
            <a:r>
              <a:rPr lang="en-US" sz="2600">
                <a:solidFill>
                  <a:srgbClr val="CC0000"/>
                </a:solidFill>
              </a:rPr>
              <a:t>G</a:t>
            </a:r>
            <a:r>
              <a:rPr lang="en-US" sz="2600" baseline="-25000">
                <a:solidFill>
                  <a:srgbClr val="CC0000"/>
                </a:solidFill>
              </a:rPr>
              <a:t>1</a:t>
            </a:r>
            <a:r>
              <a:rPr lang="en-US" sz="2600">
                <a:solidFill>
                  <a:schemeClr val="tx2"/>
                </a:solidFill>
              </a:rPr>
              <a:t> </a:t>
            </a:r>
            <a:r>
              <a:rPr lang="en-US" sz="2600"/>
              <a:t>= 1</a:t>
            </a:r>
            <a:r>
              <a:rPr lang="en-US" sz="2600" baseline="30000"/>
              <a:t>st</a:t>
            </a:r>
            <a:r>
              <a:rPr lang="en-US" sz="2600"/>
              <a:t> </a:t>
            </a:r>
            <a:r>
              <a:rPr lang="en-US" sz="2600" u="sng">
                <a:solidFill>
                  <a:srgbClr val="CC0000"/>
                </a:solidFill>
              </a:rPr>
              <a:t>G</a:t>
            </a:r>
            <a:r>
              <a:rPr lang="en-US" sz="2600"/>
              <a:t>ap</a:t>
            </a:r>
          </a:p>
          <a:p>
            <a:pPr lvl="2">
              <a:lnSpc>
                <a:spcPct val="90000"/>
              </a:lnSpc>
            </a:pPr>
            <a:r>
              <a:rPr lang="en-US"/>
              <a:t>cell doing its “everyday job”</a:t>
            </a:r>
          </a:p>
          <a:p>
            <a:pPr lvl="2">
              <a:lnSpc>
                <a:spcPct val="90000"/>
              </a:lnSpc>
            </a:pPr>
            <a:r>
              <a:rPr lang="en-US"/>
              <a:t>cell grows</a:t>
            </a:r>
          </a:p>
          <a:p>
            <a:pPr lvl="1">
              <a:lnSpc>
                <a:spcPct val="90000"/>
              </a:lnSpc>
            </a:pPr>
            <a:r>
              <a:rPr lang="en-US" sz="2600">
                <a:solidFill>
                  <a:srgbClr val="CC0000"/>
                </a:solidFill>
              </a:rPr>
              <a:t>S</a:t>
            </a:r>
            <a:r>
              <a:rPr lang="en-US" sz="2600">
                <a:solidFill>
                  <a:schemeClr val="tx2"/>
                </a:solidFill>
              </a:rPr>
              <a:t> </a:t>
            </a:r>
            <a:r>
              <a:rPr lang="en-US" sz="2600"/>
              <a:t>= DNA </a:t>
            </a:r>
            <a:r>
              <a:rPr lang="en-US" sz="2600" u="sng">
                <a:solidFill>
                  <a:srgbClr val="CC0000"/>
                </a:solidFill>
              </a:rPr>
              <a:t>S</a:t>
            </a:r>
            <a:r>
              <a:rPr lang="en-US" sz="2600"/>
              <a:t>ynthesis</a:t>
            </a:r>
          </a:p>
          <a:p>
            <a:pPr lvl="2">
              <a:lnSpc>
                <a:spcPct val="90000"/>
              </a:lnSpc>
            </a:pPr>
            <a:r>
              <a:rPr lang="en-US"/>
              <a:t>copies chromosomes</a:t>
            </a:r>
          </a:p>
          <a:p>
            <a:pPr lvl="1">
              <a:lnSpc>
                <a:spcPct val="90000"/>
              </a:lnSpc>
            </a:pPr>
            <a:r>
              <a:rPr lang="en-US" sz="2600">
                <a:solidFill>
                  <a:srgbClr val="CC0000"/>
                </a:solidFill>
              </a:rPr>
              <a:t>G</a:t>
            </a:r>
            <a:r>
              <a:rPr lang="en-US" sz="2600" baseline="-25000">
                <a:solidFill>
                  <a:srgbClr val="CC0000"/>
                </a:solidFill>
              </a:rPr>
              <a:t>2</a:t>
            </a:r>
            <a:r>
              <a:rPr lang="en-US" sz="2600"/>
              <a:t> = 2</a:t>
            </a:r>
            <a:r>
              <a:rPr lang="en-US" sz="2600" baseline="30000"/>
              <a:t>nd</a:t>
            </a:r>
            <a:r>
              <a:rPr lang="en-US" sz="2600"/>
              <a:t> </a:t>
            </a:r>
            <a:r>
              <a:rPr lang="en-US" sz="2600" u="sng">
                <a:solidFill>
                  <a:srgbClr val="CC0000"/>
                </a:solidFill>
              </a:rPr>
              <a:t>G</a:t>
            </a:r>
            <a:r>
              <a:rPr lang="en-US" sz="2600"/>
              <a:t>ap</a:t>
            </a:r>
          </a:p>
          <a:p>
            <a:pPr lvl="2">
              <a:lnSpc>
                <a:spcPct val="90000"/>
              </a:lnSpc>
            </a:pPr>
            <a:r>
              <a:rPr lang="en-US"/>
              <a:t>prepares for division </a:t>
            </a:r>
          </a:p>
          <a:p>
            <a:pPr lvl="2">
              <a:lnSpc>
                <a:spcPct val="90000"/>
              </a:lnSpc>
            </a:pPr>
            <a:r>
              <a:rPr lang="en-US"/>
              <a:t>cell grows (more)</a:t>
            </a:r>
          </a:p>
          <a:p>
            <a:pPr lvl="2">
              <a:lnSpc>
                <a:spcPct val="90000"/>
              </a:lnSpc>
            </a:pPr>
            <a:r>
              <a:rPr lang="en-US"/>
              <a:t>produces organelles,</a:t>
            </a:r>
            <a:br>
              <a:rPr lang="en-US"/>
            </a:br>
            <a:r>
              <a:rPr lang="en-US"/>
              <a:t>proteins, membranes</a:t>
            </a:r>
          </a:p>
        </p:txBody>
      </p:sp>
      <p:grpSp>
        <p:nvGrpSpPr>
          <p:cNvPr id="2" name="Group 1032"/>
          <p:cNvGrpSpPr>
            <a:grpSpLocks/>
          </p:cNvGrpSpPr>
          <p:nvPr/>
        </p:nvGrpSpPr>
        <p:grpSpPr bwMode="auto">
          <a:xfrm>
            <a:off x="5815013" y="1374775"/>
            <a:ext cx="1706562" cy="1489075"/>
            <a:chOff x="3663" y="866"/>
            <a:chExt cx="1075" cy="938"/>
          </a:xfrm>
        </p:grpSpPr>
        <p:sp>
          <p:nvSpPr>
            <p:cNvPr id="57350" name="AutoShape 1030"/>
            <p:cNvSpPr>
              <a:spLocks noChangeArrowheads="1"/>
            </p:cNvSpPr>
            <p:nvPr/>
          </p:nvSpPr>
          <p:spPr bwMode="auto">
            <a:xfrm>
              <a:off x="3663" y="1059"/>
              <a:ext cx="745" cy="74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0 w 21600"/>
                <a:gd name="T19" fmla="*/ 3160 h 21600"/>
                <a:gd name="T20" fmla="*/ 18440 w 21600"/>
                <a:gd name="T21" fmla="*/ 1844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0728" y="3044"/>
                  </a:moveTo>
                  <a:cubicBezTo>
                    <a:pt x="6472" y="3083"/>
                    <a:pt x="3044" y="6544"/>
                    <a:pt x="3044" y="10799"/>
                  </a:cubicBezTo>
                  <a:lnTo>
                    <a:pt x="0" y="10800"/>
                  </a:lnTo>
                  <a:cubicBezTo>
                    <a:pt x="0" y="4874"/>
                    <a:pt x="4774" y="55"/>
                    <a:pt x="10699" y="0"/>
                  </a:cubicBezTo>
                  <a:lnTo>
                    <a:pt x="10674" y="-2700"/>
                  </a:lnTo>
                  <a:lnTo>
                    <a:pt x="14935" y="1482"/>
                  </a:lnTo>
                  <a:lnTo>
                    <a:pt x="10753" y="5744"/>
                  </a:lnTo>
                  <a:lnTo>
                    <a:pt x="10728" y="3044"/>
                  </a:lnTo>
                  <a:close/>
                </a:path>
              </a:pathLst>
            </a:custGeom>
            <a:solidFill>
              <a:srgbClr val="FFEA1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51" name="Oval 1031"/>
            <p:cNvSpPr>
              <a:spLocks noChangeArrowheads="1"/>
            </p:cNvSpPr>
            <p:nvPr/>
          </p:nvSpPr>
          <p:spPr bwMode="auto">
            <a:xfrm>
              <a:off x="4255" y="866"/>
              <a:ext cx="483" cy="439"/>
            </a:xfrm>
            <a:prstGeom prst="ellipse">
              <a:avLst/>
            </a:prstGeom>
            <a:solidFill>
              <a:srgbClr val="FFEA18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2800" b="1">
                  <a:solidFill>
                    <a:srgbClr val="CC0000"/>
                  </a:solidFill>
                </a:rPr>
                <a:t>G</a:t>
              </a:r>
              <a:r>
                <a:rPr lang="en-US" sz="2800" b="1" baseline="-25000">
                  <a:solidFill>
                    <a:srgbClr val="CC0000"/>
                  </a:solidFill>
                </a:rPr>
                <a:t>0</a:t>
              </a:r>
            </a:p>
          </p:txBody>
        </p:sp>
      </p:grpSp>
      <p:grpSp>
        <p:nvGrpSpPr>
          <p:cNvPr id="3" name="Group 1035"/>
          <p:cNvGrpSpPr>
            <a:grpSpLocks/>
          </p:cNvGrpSpPr>
          <p:nvPr/>
        </p:nvGrpSpPr>
        <p:grpSpPr bwMode="auto">
          <a:xfrm>
            <a:off x="-50800" y="2571750"/>
            <a:ext cx="1831975" cy="1268413"/>
            <a:chOff x="0" y="1764"/>
            <a:chExt cx="1154" cy="799"/>
          </a:xfrm>
        </p:grpSpPr>
        <p:sp>
          <p:nvSpPr>
            <p:cNvPr id="57353" name="AutoShape 1033"/>
            <p:cNvSpPr>
              <a:spLocks noChangeArrowheads="1"/>
            </p:cNvSpPr>
            <p:nvPr/>
          </p:nvSpPr>
          <p:spPr bwMode="auto">
            <a:xfrm>
              <a:off x="16" y="1764"/>
              <a:ext cx="1138" cy="799"/>
            </a:xfrm>
            <a:prstGeom prst="irregularSeal2">
              <a:avLst/>
            </a:prstGeom>
            <a:solidFill>
              <a:srgbClr val="FFEA18"/>
            </a:solidFill>
            <a:ln w="28575">
              <a:solidFill>
                <a:srgbClr val="007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2400">
                <a:solidFill>
                  <a:srgbClr val="000000"/>
                </a:solidFill>
              </a:endParaRPr>
            </a:p>
          </p:txBody>
        </p:sp>
        <p:sp>
          <p:nvSpPr>
            <p:cNvPr id="57354" name="Rectangle 1034"/>
            <p:cNvSpPr>
              <a:spLocks noChangeArrowheads="1"/>
            </p:cNvSpPr>
            <p:nvPr/>
          </p:nvSpPr>
          <p:spPr bwMode="auto">
            <a:xfrm rot="-1546959">
              <a:off x="0" y="2016"/>
              <a:ext cx="1069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n-US" sz="2000" b="1">
                  <a:solidFill>
                    <a:srgbClr val="007300"/>
                  </a:solidFill>
                </a:rPr>
                <a:t>signal to divide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08869"/>
            <a:ext cx="7024688" cy="677862"/>
          </a:xfrm>
        </p:spPr>
        <p:txBody>
          <a:bodyPr/>
          <a:lstStyle/>
          <a:p>
            <a:r>
              <a:rPr lang="en-US" dirty="0" smtClean="0"/>
              <a:t>S-Phase of Interphase</a:t>
            </a:r>
          </a:p>
        </p:txBody>
      </p:sp>
      <p:sp>
        <p:nvSpPr>
          <p:cNvPr id="38093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533400" y="1905000"/>
            <a:ext cx="6823075" cy="5486400"/>
          </a:xfrm>
        </p:spPr>
        <p:txBody>
          <a:bodyPr/>
          <a:lstStyle/>
          <a:p>
            <a:pPr>
              <a:buClrTx/>
            </a:pPr>
            <a:r>
              <a:rPr lang="en-US" smtClean="0"/>
              <a:t>Dividing cell </a:t>
            </a:r>
            <a:r>
              <a:rPr lang="en-US" u="sng" smtClean="0">
                <a:solidFill>
                  <a:srgbClr val="CC0000"/>
                </a:solidFill>
              </a:rPr>
              <a:t>replicates DNA</a:t>
            </a:r>
            <a:endParaRPr lang="en-US" u="sng" smtClean="0"/>
          </a:p>
          <a:p>
            <a:pPr lvl="1">
              <a:buClrTx/>
            </a:pPr>
            <a:r>
              <a:rPr lang="en-US" smtClean="0"/>
              <a:t>must separate DNA copies correctly to 2 daughter cells</a:t>
            </a:r>
          </a:p>
          <a:p>
            <a:pPr lvl="2"/>
            <a:r>
              <a:rPr lang="en-US" smtClean="0"/>
              <a:t>human cell duplicates ~3 meters DNA </a:t>
            </a:r>
          </a:p>
          <a:p>
            <a:pPr lvl="2"/>
            <a:r>
              <a:rPr lang="en-US" smtClean="0"/>
              <a:t>each daughter cell gets complete </a:t>
            </a:r>
            <a:br>
              <a:rPr lang="en-US" smtClean="0"/>
            </a:br>
            <a:r>
              <a:rPr lang="en-US" smtClean="0"/>
              <a:t>identical copy</a:t>
            </a:r>
          </a:p>
          <a:p>
            <a:pPr lvl="2"/>
            <a:r>
              <a:rPr lang="en-US" smtClean="0"/>
              <a:t>error rate = ~1 per 100 million bases</a:t>
            </a:r>
          </a:p>
          <a:p>
            <a:pPr lvl="3"/>
            <a:r>
              <a:rPr lang="en-US" smtClean="0"/>
              <a:t>3 billion base pairs in mammalian </a:t>
            </a:r>
            <a:r>
              <a:rPr lang="en-US" u="sng" smtClean="0">
                <a:solidFill>
                  <a:srgbClr val="CC0000"/>
                </a:solidFill>
              </a:rPr>
              <a:t>genome</a:t>
            </a:r>
            <a:endParaRPr lang="en-US" smtClean="0"/>
          </a:p>
          <a:p>
            <a:pPr lvl="3"/>
            <a:r>
              <a:rPr lang="en-US" smtClean="0"/>
              <a:t>~30 errors per cell cycle</a:t>
            </a:r>
          </a:p>
          <a:p>
            <a:pPr lvl="4"/>
            <a:r>
              <a:rPr lang="en-US" smtClean="0"/>
              <a:t>mutations (to </a:t>
            </a:r>
            <a:r>
              <a:rPr lang="en-US" u="sng" smtClean="0">
                <a:solidFill>
                  <a:srgbClr val="CC0000"/>
                </a:solidFill>
              </a:rPr>
              <a:t>somatic cells</a:t>
            </a:r>
            <a:r>
              <a:rPr lang="en-US" smtClean="0"/>
              <a:t>)</a:t>
            </a:r>
          </a:p>
        </p:txBody>
      </p:sp>
      <p:pic>
        <p:nvPicPr>
          <p:cNvPr id="21506" name="Picture 4" descr="dna_is_copi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1363" y="1447800"/>
            <a:ext cx="1530350" cy="219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5" descr="new_genes_aris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1838" y="3886200"/>
            <a:ext cx="1530350" cy="219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10785"/>
            <a:ext cx="7026275" cy="571500"/>
          </a:xfrm>
        </p:spPr>
        <p:txBody>
          <a:bodyPr/>
          <a:lstStyle/>
          <a:p>
            <a:r>
              <a:rPr lang="en-US" dirty="0" smtClean="0"/>
              <a:t>Organizing DNA</a:t>
            </a:r>
          </a:p>
        </p:txBody>
      </p:sp>
      <p:sp>
        <p:nvSpPr>
          <p:cNvPr id="38297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533400" y="1979613"/>
            <a:ext cx="52578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smtClean="0"/>
              <a:t>DNA is organized in </a:t>
            </a:r>
            <a:r>
              <a:rPr lang="en-US" sz="2000" u="sng" smtClean="0">
                <a:solidFill>
                  <a:srgbClr val="CC0000"/>
                </a:solidFill>
              </a:rPr>
              <a:t>chromosomes</a:t>
            </a:r>
            <a:endParaRPr lang="en-US" sz="2000" u="sng" smtClean="0"/>
          </a:p>
          <a:p>
            <a:pPr lvl="1">
              <a:lnSpc>
                <a:spcPct val="90000"/>
              </a:lnSpc>
            </a:pPr>
            <a:r>
              <a:rPr lang="en-US" sz="2000" smtClean="0"/>
              <a:t>double helix DNA molecule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wrapped around </a:t>
            </a:r>
            <a:r>
              <a:rPr lang="en-US" sz="2000" u="sng" smtClean="0">
                <a:solidFill>
                  <a:srgbClr val="CC0000"/>
                </a:solidFill>
              </a:rPr>
              <a:t>histone proteins</a:t>
            </a:r>
          </a:p>
          <a:p>
            <a:pPr marL="1085850" lvl="2">
              <a:lnSpc>
                <a:spcPct val="90000"/>
              </a:lnSpc>
            </a:pPr>
            <a:r>
              <a:rPr lang="en-US" i="1" smtClean="0"/>
              <a:t>like thread on spools</a:t>
            </a:r>
            <a:endParaRPr lang="en-US" i="1" u="sng" smtClean="0"/>
          </a:p>
          <a:p>
            <a:pPr lvl="1">
              <a:lnSpc>
                <a:spcPct val="90000"/>
              </a:lnSpc>
            </a:pPr>
            <a:r>
              <a:rPr lang="en-US" sz="2000" smtClean="0"/>
              <a:t>DNA-protein complex = </a:t>
            </a:r>
            <a:r>
              <a:rPr lang="en-US" sz="2000" u="sng" smtClean="0">
                <a:solidFill>
                  <a:srgbClr val="CC0000"/>
                </a:solidFill>
              </a:rPr>
              <a:t>chromatin</a:t>
            </a:r>
            <a:endParaRPr lang="en-US" sz="2000" smtClean="0"/>
          </a:p>
          <a:p>
            <a:pPr marL="1085850" lvl="2">
              <a:lnSpc>
                <a:spcPct val="90000"/>
              </a:lnSpc>
            </a:pPr>
            <a:r>
              <a:rPr lang="en-US" smtClean="0"/>
              <a:t>organized into long thin fiber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Condensed further during mitosis </a:t>
            </a:r>
            <a:r>
              <a:rPr lang="en-US" sz="2000" i="1" smtClean="0"/>
              <a:t>(prophase)</a:t>
            </a:r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3"/>
          <a:srcRect l="27864" b="7201"/>
          <a:stretch>
            <a:fillRect/>
          </a:stretch>
        </p:blipFill>
        <p:spPr bwMode="auto">
          <a:xfrm>
            <a:off x="6019800" y="1524000"/>
            <a:ext cx="2403475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12"/>
          <p:cNvSpPr>
            <a:spLocks noChangeArrowheads="1"/>
          </p:cNvSpPr>
          <p:nvPr/>
        </p:nvSpPr>
        <p:spPr bwMode="auto">
          <a:xfrm>
            <a:off x="5903913" y="1125538"/>
            <a:ext cx="2460625" cy="244475"/>
          </a:xfrm>
          <a:prstGeom prst="rect">
            <a:avLst/>
          </a:prstGeom>
          <a:solidFill>
            <a:srgbClr val="FF6666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  <a:latin typeface="Verdana" pitchFamily="34" charset="0"/>
              </a:rPr>
              <a:t>ACTGGTCAGGCAATGTC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033" name="Picture 9" descr="12-05-MitosisArtLeft-N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00" t="40074" r="4500" b="10686"/>
          <a:stretch>
            <a:fillRect/>
          </a:stretch>
        </p:blipFill>
        <p:spPr bwMode="auto">
          <a:xfrm>
            <a:off x="457200" y="4460875"/>
            <a:ext cx="5708650" cy="2000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066800"/>
            <a:ext cx="7026275" cy="6096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Copying DNA &amp; packaging it…</a:t>
            </a:r>
          </a:p>
        </p:txBody>
      </p:sp>
      <p:sp>
        <p:nvSpPr>
          <p:cNvPr id="38502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609600" y="1828800"/>
            <a:ext cx="8001000" cy="1133475"/>
          </a:xfrm>
        </p:spPr>
        <p:txBody>
          <a:bodyPr/>
          <a:lstStyle/>
          <a:p>
            <a:r>
              <a:rPr lang="en-US" sz="2600" dirty="0" smtClean="0"/>
              <a:t>After DNA duplication, chromatin </a:t>
            </a:r>
            <a:r>
              <a:rPr lang="en-US" sz="2600" u="sng" dirty="0" smtClean="0">
                <a:solidFill>
                  <a:srgbClr val="CC0000"/>
                </a:solidFill>
              </a:rPr>
              <a:t>condenses</a:t>
            </a:r>
            <a:endParaRPr lang="en-US" sz="2600" dirty="0" smtClean="0"/>
          </a:p>
          <a:p>
            <a:pPr lvl="1"/>
            <a:r>
              <a:rPr lang="en-US" sz="2400" dirty="0" smtClean="0"/>
              <a:t>coiling &amp; folding to make a smaller package</a:t>
            </a:r>
          </a:p>
        </p:txBody>
      </p:sp>
      <p:pic>
        <p:nvPicPr>
          <p:cNvPr id="25604" name="Picture 4" descr="12-0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7400" y="2819400"/>
            <a:ext cx="6664325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 template2005">
  <a:themeElements>
    <a:clrScheme name="1_ template2005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1_ template200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 template2005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 template2005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 template2005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 template2005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 template2005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 template2005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 template2005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 template2005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 template2005">
  <a:themeElements>
    <a:clrScheme name=" template2005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 template200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 template2005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template2005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template2005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template2005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template2005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template2005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template2005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template2005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177</TotalTime>
  <Words>534</Words>
  <Application>Microsoft Office PowerPoint</Application>
  <PresentationFormat>On-screen Show (4:3)</PresentationFormat>
  <Paragraphs>130</Paragraphs>
  <Slides>17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1_ template2005</vt:lpstr>
      <vt:lpstr> template2005</vt:lpstr>
      <vt:lpstr>Biology is the only subject in which multiplication is the same thing as division…</vt:lpstr>
      <vt:lpstr>Uses of Mitosis</vt:lpstr>
      <vt:lpstr>Stages of the Cell Cycle</vt:lpstr>
      <vt:lpstr>PowerPoint Presentation</vt:lpstr>
      <vt:lpstr>Cell cycle</vt:lpstr>
      <vt:lpstr>Interphase (longest stage of cell’s life)</vt:lpstr>
      <vt:lpstr>S-Phase of Interphase</vt:lpstr>
      <vt:lpstr>Organizing DNA</vt:lpstr>
      <vt:lpstr>Copying DNA &amp; packaging it…</vt:lpstr>
      <vt:lpstr>Mitotic Chromosome </vt:lpstr>
      <vt:lpstr>Prophase</vt:lpstr>
      <vt:lpstr>Transition to Metaphase  </vt:lpstr>
      <vt:lpstr>Metaphase</vt:lpstr>
      <vt:lpstr>Anaphase</vt:lpstr>
      <vt:lpstr>Telophase</vt:lpstr>
      <vt:lpstr>Cytokinesis</vt:lpstr>
      <vt:lpstr>Evolution of mitosis</vt:lpstr>
    </vt:vector>
  </TitlesOfParts>
  <Company>SVUSD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Mitosis</dc:title>
  <dc:creator>Beaman, Alissa - Mission Viejo High School</dc:creator>
  <cp:lastModifiedBy>Miller, Lisa - Mission Viejo High School</cp:lastModifiedBy>
  <cp:revision>18</cp:revision>
  <dcterms:created xsi:type="dcterms:W3CDTF">2011-10-13T17:17:05Z</dcterms:created>
  <dcterms:modified xsi:type="dcterms:W3CDTF">2012-10-25T22:09:02Z</dcterms:modified>
</cp:coreProperties>
</file>